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7" r:id="rId2"/>
    <p:sldId id="276" r:id="rId3"/>
    <p:sldId id="27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915" y="1253"/>
      </p:cViewPr>
      <p:guideLst>
        <p:guide orient="horz" pos="4876"/>
        <p:guide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1434-32AB-4E22-BC40-90FB7168596C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DE01-7790-4A72-9337-BE4AB7C2F7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38932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5A2A-F9C2-44E3-8E42-46B5711927E4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2361F-6875-4EFB-9A49-F7CE10CCCC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972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5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2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08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8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="" xmlns:a16="http://schemas.microsoft.com/office/drawing/2014/main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49275" y="7740352"/>
            <a:ext cx="5759450" cy="1179576"/>
            <a:chOff x="549275" y="8365427"/>
            <a:chExt cx="5759450" cy="1179576"/>
          </a:xfrm>
        </p:grpSpPr>
        <p:pic>
          <p:nvPicPr>
            <p:cNvPr id="8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33280" y="8365427"/>
              <a:ext cx="1775445" cy="1179576"/>
            </a:xfrm>
            <a:prstGeom prst="rect">
              <a:avLst/>
            </a:prstGeom>
          </p:spPr>
        </p:pic>
        <p:pic>
          <p:nvPicPr>
            <p:cNvPr id="9" name="Graphic 4">
              <a:extLst>
                <a:ext uri="{FF2B5EF4-FFF2-40B4-BE49-F238E27FC236}">
                  <a16:creationId xmlns="" xmlns:a16="http://schemas.microsoft.com/office/drawing/2014/main" id="{7669B014-BCE9-3987-189E-8E46155C5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9275" y="8579066"/>
              <a:ext cx="522088" cy="874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B9FD6D6-5062-B210-EDC4-6EDE17433BE3}"/>
                </a:ext>
              </a:extLst>
            </p:cNvPr>
            <p:cNvSpPr txBox="1"/>
            <p:nvPr userDrawn="1"/>
          </p:nvSpPr>
          <p:spPr>
            <a:xfrm>
              <a:off x="1304764" y="8746703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8 (800) 222-22-22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D4142E1-FE67-82B5-E709-4634D9FEB5D8}"/>
                </a:ext>
              </a:extLst>
            </p:cNvPr>
            <p:cNvSpPr txBox="1"/>
            <p:nvPr userDrawn="1"/>
          </p:nvSpPr>
          <p:spPr>
            <a:xfrm>
              <a:off x="1304206" y="9041197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Бесплатный многоканальный телефон </a:t>
              </a:r>
              <a:b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</a:b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контакт-центра ФНС России</a:t>
              </a:r>
            </a:p>
          </p:txBody>
        </p:sp>
        <p:pic>
          <p:nvPicPr>
            <p:cNvPr id="12" name="Рисунок 2">
              <a:extLst>
                <a:ext uri="{FF2B5EF4-FFF2-40B4-BE49-F238E27FC236}">
                  <a16:creationId xmlns="" xmlns:a16="http://schemas.microsoft.com/office/drawing/2014/main" id="{C9E85346-5A04-AC11-4D58-826824EFD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545" y="8472165"/>
              <a:ext cx="991413" cy="991413"/>
            </a:xfrm>
            <a:prstGeom prst="roundRect">
              <a:avLst>
                <a:gd name="adj" fmla="val 5138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9879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="" xmlns:a16="http://schemas.microsoft.com/office/drawing/2014/main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8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9">
            <a:extLst>
              <a:ext uri="{FF2B5EF4-FFF2-40B4-BE49-F238E27FC236}">
                <a16:creationId xmlns="" xmlns:a16="http://schemas.microsoft.com/office/drawing/2014/main" id="{C4FF512C-2A48-FEE3-2F18-4839A66B9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251520"/>
            <a:ext cx="1728192" cy="550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4ED362-8982-48E4-D3B8-3879EF049A26}"/>
              </a:ext>
            </a:extLst>
          </p:cNvPr>
          <p:cNvSpPr txBox="1"/>
          <p:nvPr userDrawn="1"/>
        </p:nvSpPr>
        <p:spPr>
          <a:xfrm>
            <a:off x="4471151" y="36746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marL="0" marR="0" lvl="0" indent="0" algn="ctr" defTabSz="17609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549275" y="7953991"/>
            <a:ext cx="3684122" cy="874497"/>
            <a:chOff x="549275" y="8579066"/>
            <a:chExt cx="3684122" cy="874497"/>
          </a:xfrm>
        </p:grpSpPr>
        <p:pic>
          <p:nvPicPr>
            <p:cNvPr id="9" name="Graphic 4">
              <a:extLst>
                <a:ext uri="{FF2B5EF4-FFF2-40B4-BE49-F238E27FC236}">
                  <a16:creationId xmlns="" xmlns:a16="http://schemas.microsoft.com/office/drawing/2014/main" id="{7669B014-BCE9-3987-189E-8E46155C5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9275" y="8579066"/>
              <a:ext cx="522088" cy="8744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B9FD6D6-5062-B210-EDC4-6EDE17433BE3}"/>
                </a:ext>
              </a:extLst>
            </p:cNvPr>
            <p:cNvSpPr txBox="1"/>
            <p:nvPr userDrawn="1"/>
          </p:nvSpPr>
          <p:spPr>
            <a:xfrm>
              <a:off x="1304764" y="8746703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8 (800) 222-22-22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D4142E1-FE67-82B5-E709-4634D9FEB5D8}"/>
                </a:ext>
              </a:extLst>
            </p:cNvPr>
            <p:cNvSpPr txBox="1"/>
            <p:nvPr userDrawn="1"/>
          </p:nvSpPr>
          <p:spPr>
            <a:xfrm>
              <a:off x="1304206" y="9041197"/>
              <a:ext cx="292863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Бесплатный многоканальный телефон </a:t>
              </a:r>
              <a:b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</a:br>
              <a:r>
                <a:rPr kumimoji="0" lang="ru-RU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</a:sysClr>
                  </a:solidFill>
                  <a:effectLst/>
                  <a:uLnTx/>
                  <a:uFillTx/>
                  <a:latin typeface="Golos Text" panose="020B0503020202020204" pitchFamily="34" charset="0"/>
                  <a:ea typeface="Golos Text" panose="020B0503020202020204" pitchFamily="34" charset="0"/>
                </a:rPr>
                <a:t>контакт-центра ФНС России</a:t>
              </a:r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6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40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3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4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2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3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0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8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nalog.g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546820" y="4644008"/>
            <a:ext cx="1791091" cy="1552238"/>
            <a:chOff x="4509120" y="4644008"/>
            <a:chExt cx="1791091" cy="1552238"/>
          </a:xfrm>
        </p:grpSpPr>
        <p:pic>
          <p:nvPicPr>
            <p:cNvPr id="4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9120" y="4644008"/>
              <a:ext cx="1764385" cy="11722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97152" y="5796136"/>
              <a:ext cx="1503059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r"/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На сайте ФНС России </a:t>
              </a:r>
              <a:endPara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endParaRPr>
            </a:p>
            <a:p>
              <a:pPr algn="r"/>
              <a:r>
                <a:rPr 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www.nalog.gov.ru</a:t>
              </a:r>
              <a:endPara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81128" y="6194968"/>
            <a:ext cx="1769847" cy="1615578"/>
            <a:chOff x="4581128" y="6194968"/>
            <a:chExt cx="1769847" cy="1615578"/>
          </a:xfrm>
        </p:grpSpPr>
        <p:pic>
          <p:nvPicPr>
            <p:cNvPr id="3" name="Graphic 3">
              <a:extLst>
                <a:ext uri="{FF2B5EF4-FFF2-40B4-BE49-F238E27FC236}">
                  <a16:creationId xmlns="" xmlns:a16="http://schemas.microsoft.com/office/drawing/2014/main" id="{4376FE2D-5AE0-BB62-B940-64E3D8A3C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1128" y="6194968"/>
              <a:ext cx="1764385" cy="1172228"/>
            </a:xfrm>
            <a:prstGeom prst="rect">
              <a:avLst/>
            </a:prstGeom>
          </p:spPr>
        </p:pic>
        <p:pic>
          <p:nvPicPr>
            <p:cNvPr id="6" name="Picture 2" descr="D:\2022\ЛИСТОВКИ\1 декабря\Листовка об уплате имущналогов-пр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80" t="77346" r="27535" b="16392"/>
            <a:stretch/>
          </p:blipFill>
          <p:spPr bwMode="auto">
            <a:xfrm>
              <a:off x="5373216" y="6300192"/>
              <a:ext cx="977759" cy="977758"/>
            </a:xfrm>
            <a:prstGeom prst="rect">
              <a:avLst/>
            </a:prstGeom>
            <a:ln w="635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76983" y="7410436"/>
              <a:ext cx="1322850" cy="40011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r"/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Приложение </a:t>
              </a:r>
            </a:p>
            <a:p>
              <a:pPr algn="r"/>
              <a:r>
                <a:rPr lang="ru-RU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olos Text" pitchFamily="34" charset="0"/>
                  <a:ea typeface="Golos Text" pitchFamily="34" charset="0"/>
                </a:rPr>
                <a:t>«Налоги ФЛ»</a:t>
              </a:r>
              <a:endPara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8680" y="1691680"/>
            <a:ext cx="5832648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Получи ИНН </a:t>
            </a:r>
            <a:endParaRPr 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ЗА </a:t>
            </a:r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1 </a:t>
            </a:r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ДЕНЬ</a:t>
            </a:r>
            <a:endParaRPr lang="en-US" sz="5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с помощью «Личного кабинета налогоплательщика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                                      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для физических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itchFamily="34" charset="0"/>
                <a:ea typeface="Golos Text" pitchFamily="34" charset="0"/>
              </a:rPr>
              <a:t>лиц» </a:t>
            </a:r>
          </a:p>
          <a:p>
            <a:pPr algn="ctr"/>
            <a:endParaRPr lang="ru-RU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endParaRPr lang="en-US" sz="1100" i="1" dirty="0" smtClean="0">
              <a:solidFill>
                <a:schemeClr val="tx1">
                  <a:lumMod val="85000"/>
                  <a:lumOff val="15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68760" y="5508104"/>
            <a:ext cx="2952328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Для быстрого доступа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в «Личный кабинет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налогоплательщика </a:t>
            </a:r>
          </a:p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для физических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лиц» наведите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камеру Вашего смартфона на QR-код</a:t>
            </a:r>
          </a:p>
        </p:txBody>
      </p:sp>
      <p:pic>
        <p:nvPicPr>
          <p:cNvPr id="12" name="Picture 2" descr="U:\RsN#2\ЖилинаПЮ\Листовка об уплате имущналогов-пр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77370" r="78627" b="16581"/>
          <a:stretch/>
        </p:blipFill>
        <p:spPr bwMode="auto">
          <a:xfrm>
            <a:off x="5371775" y="4788024"/>
            <a:ext cx="979200" cy="977918"/>
          </a:xfrm>
          <a:prstGeom prst="rect">
            <a:avLst/>
          </a:prstGeom>
          <a:ln w="285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8680" y="971600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>
                <a:latin typeface="Golos Text" pitchFamily="34" charset="0"/>
                <a:ea typeface="Golos Text" pitchFamily="34" charset="0"/>
              </a:rPr>
              <a:t>Получение электронной </a:t>
            </a:r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подпис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80" y="1403648"/>
            <a:ext cx="5760640" cy="81724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Для взаимодействия с налоговыми органами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 помощью электронного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документооборота необходимо получить электронную подпись. После получения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ЭП Вы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сможете подписывать и направлять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декларации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, заявления и иные документы.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725145" y="3275856"/>
            <a:ext cx="1728189" cy="1409608"/>
            <a:chOff x="3073746" y="2798299"/>
            <a:chExt cx="1453787" cy="13294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5" name="Picture 3" descr="U:\RsN#2\ЖилинаПЮ\2\Screenshot_20230123_113314_ 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24" r="-774" b="5621"/>
            <a:stretch/>
          </p:blipFill>
          <p:spPr bwMode="auto">
            <a:xfrm>
              <a:off x="3073746" y="2798299"/>
              <a:ext cx="1381023" cy="1278157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U:\RsN#2\ЖилинаПЮ\2\Screenshot_20230123_113314_ 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71" t="88505" r="1156" b="5621"/>
            <a:stretch/>
          </p:blipFill>
          <p:spPr bwMode="auto">
            <a:xfrm>
              <a:off x="4103513" y="3749074"/>
              <a:ext cx="424020" cy="3786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548680" y="2267744"/>
            <a:ext cx="5760640" cy="6001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Необходимо зайти в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«Личный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кабинет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налогоплательщика» на сайте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ФНС России </a:t>
            </a:r>
            <a:r>
              <a:rPr lang="ru-RU" sz="1100" dirty="0">
                <a:latin typeface="Golos Text" pitchFamily="34" charset="0"/>
                <a:ea typeface="Golos Text" pitchFamily="34" charset="0"/>
                <a:hlinkClick r:id="rId4"/>
              </a:rPr>
              <a:t>www.nalog.gov.ru</a:t>
            </a:r>
            <a:r>
              <a:rPr lang="en-US" sz="1100" dirty="0"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или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в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 скаченное приложение «Налоги ФЛ» ,выбрав вкладку «Настройки профиля» или «Профиль»</a:t>
            </a:r>
            <a:endParaRPr lang="ru-RU" sz="11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8680" y="6983700"/>
            <a:ext cx="5760640" cy="40862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Если вы забыли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пароль,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или истек срок действия сертификата, то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сертификат подписи можно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сформировать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снова, </a:t>
            </a:r>
            <a:r>
              <a:rPr lang="ru-RU" sz="1200" dirty="0">
                <a:latin typeface="Golos Text" pitchFamily="34" charset="0"/>
                <a:ea typeface="Golos Text" pitchFamily="34" charset="0"/>
              </a:rPr>
              <a:t>отозвав </a:t>
            </a:r>
            <a:r>
              <a:rPr lang="ru-RU" sz="1200" dirty="0" smtClean="0">
                <a:latin typeface="Golos Text" pitchFamily="34" charset="0"/>
                <a:ea typeface="Golos Text" pitchFamily="34" charset="0"/>
              </a:rPr>
              <a:t>действующий. </a:t>
            </a:r>
            <a:endParaRPr lang="ru-RU" sz="1200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688" y="2843808"/>
            <a:ext cx="1503059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На сайте ФНС России 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9160" y="2843808"/>
            <a:ext cx="132285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Приложение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«Налоги ФЛ»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5"/>
          <a:srcRect l="80029" t="17542" r="1" b="50177"/>
          <a:stretch/>
        </p:blipFill>
        <p:spPr>
          <a:xfrm>
            <a:off x="548680" y="3275856"/>
            <a:ext cx="1656183" cy="1368152"/>
          </a:xfrm>
          <a:prstGeom prst="round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764704" y="3419872"/>
            <a:ext cx="97779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los Text" pitchFamily="34" charset="0"/>
                <a:ea typeface="Golos Text" pitchFamily="34" charset="0"/>
              </a:rPr>
              <a:t>ИВАНОВ ИВАН</a:t>
            </a:r>
          </a:p>
          <a:p>
            <a:pPr algn="r"/>
            <a:r>
              <a:rPr lang="ru-RU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los Text" pitchFamily="34" charset="0"/>
                <a:ea typeface="Golos Text" pitchFamily="34" charset="0"/>
              </a:rPr>
              <a:t>ИВАНОВИЧ</a:t>
            </a:r>
          </a:p>
          <a:p>
            <a:pPr algn="r"/>
            <a:r>
              <a:rPr lang="ru-RU" sz="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los Text" pitchFamily="34" charset="0"/>
                <a:ea typeface="Golos Text" pitchFamily="34" charset="0"/>
              </a:rPr>
              <a:t>380001156854</a:t>
            </a:r>
            <a:endParaRPr lang="ru-RU" sz="400" b="1" dirty="0">
              <a:solidFill>
                <a:schemeClr val="tx2">
                  <a:lumMod val="60000"/>
                  <a:lumOff val="4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5"/>
          <a:srcRect l="81735" t="35904" r="4931" b="57826"/>
          <a:stretch/>
        </p:blipFill>
        <p:spPr>
          <a:xfrm>
            <a:off x="692696" y="4067944"/>
            <a:ext cx="1224135" cy="301962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548680" y="5364088"/>
            <a:ext cx="1692817" cy="1472647"/>
            <a:chOff x="548680" y="5364088"/>
            <a:chExt cx="1692817" cy="1472647"/>
          </a:xfrm>
        </p:grpSpPr>
        <p:pic>
          <p:nvPicPr>
            <p:cNvPr id="39" name="Рисунок 38"/>
            <p:cNvPicPr/>
            <p:nvPr/>
          </p:nvPicPr>
          <p:blipFill rotWithShape="1">
            <a:blip r:embed="rId6"/>
            <a:srcRect l="21756" t="31260" r="53237" b="15448"/>
            <a:stretch/>
          </p:blipFill>
          <p:spPr>
            <a:xfrm>
              <a:off x="548680" y="5364088"/>
              <a:ext cx="1692817" cy="1368152"/>
            </a:xfrm>
            <a:prstGeom prst="round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47" name="Рисунок 46"/>
            <p:cNvPicPr/>
            <p:nvPr/>
          </p:nvPicPr>
          <p:blipFill rotWithShape="1">
            <a:blip r:embed="rId6"/>
            <a:srcRect l="21756" t="71918" r="64569" b="17314"/>
            <a:stretch/>
          </p:blipFill>
          <p:spPr>
            <a:xfrm>
              <a:off x="548680" y="6444208"/>
              <a:ext cx="1215752" cy="392527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4653136" y="5364088"/>
            <a:ext cx="1800200" cy="1432311"/>
            <a:chOff x="4653136" y="5364088"/>
            <a:chExt cx="1800200" cy="1432311"/>
          </a:xfrm>
        </p:grpSpPr>
        <p:pic>
          <p:nvPicPr>
            <p:cNvPr id="42" name="Picture 4" descr="U:\RsN#2\ЖилинаПЮ\2\Screenshot_20230123_113321_ 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93" b="31449"/>
            <a:stretch/>
          </p:blipFill>
          <p:spPr bwMode="auto">
            <a:xfrm>
              <a:off x="4653136" y="5364088"/>
              <a:ext cx="1656184" cy="1368152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U:\RsN#2\ЖилинаПЮ\2\Screenshot_20230123_113321_ 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" t="57542" r="7963" b="30343"/>
            <a:stretch/>
          </p:blipFill>
          <p:spPr bwMode="auto">
            <a:xfrm>
              <a:off x="4725144" y="6372200"/>
              <a:ext cx="1728192" cy="42419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548680" y="4716016"/>
            <a:ext cx="5760640" cy="6001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Далее во вкладке «Электронная подпись»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необходимо ввести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пароль для доступа к сертификату и </a:t>
            </a:r>
            <a:r>
              <a:rPr lang="ru-RU" sz="1100" dirty="0" smtClean="0">
                <a:latin typeface="Golos Text" pitchFamily="34" charset="0"/>
                <a:ea typeface="Golos Text" pitchFamily="34" charset="0"/>
              </a:rPr>
              <a:t>направить </a:t>
            </a:r>
            <a:r>
              <a:rPr lang="ru-RU" sz="1100" dirty="0">
                <a:latin typeface="Golos Text" pitchFamily="34" charset="0"/>
                <a:ea typeface="Golos Text" pitchFamily="34" charset="0"/>
              </a:rPr>
              <a:t>запрос на получение сертификата кнопкой «Сгенерировать пароль». </a:t>
            </a:r>
          </a:p>
        </p:txBody>
      </p:sp>
    </p:spTree>
    <p:extLst>
      <p:ext uri="{BB962C8B-B14F-4D97-AF65-F5344CB8AC3E}">
        <p14:creationId xmlns:p14="http://schemas.microsoft.com/office/powerpoint/2010/main" val="33826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8680" y="971600"/>
            <a:ext cx="576064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>
                <a:latin typeface="Golos Text" pitchFamily="34" charset="0"/>
                <a:ea typeface="Golos Text" pitchFamily="34" charset="0"/>
              </a:rPr>
              <a:t>Получение ИНН в электронной форме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80" y="1403648"/>
            <a:ext cx="5760640" cy="61293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ИНН, подписанный усиленной квалифицированной электронной подписью, признается равнозначным тому, что подписан собственноручной подписью и печатью налогового органа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712" y="2123728"/>
            <a:ext cx="1503059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На сайте ФНС России 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9224" y="2123728"/>
            <a:ext cx="1322850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Приложение </a:t>
            </a:r>
          </a:p>
          <a:p>
            <a:pPr algn="ctr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los Text" pitchFamily="34" charset="0"/>
                <a:ea typeface="Golos Text" pitchFamily="34" charset="0"/>
              </a:rPr>
              <a:t>«Налоги ФЛ»</a:t>
            </a:r>
            <a:endParaRPr lang="ru-RU" sz="1000" b="1" dirty="0">
              <a:solidFill>
                <a:schemeClr val="tx1">
                  <a:lumMod val="50000"/>
                  <a:lumOff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125" y="4067944"/>
            <a:ext cx="2376264" cy="93871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Вкладка «Получить свидетельство ИНН» или Каталог обращений/Запросить справку (документы)/Запрос свидетельства ИНН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44125" y="2555776"/>
            <a:ext cx="2088232" cy="1440160"/>
            <a:chOff x="6660232" y="3284984"/>
            <a:chExt cx="1152128" cy="101657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Рисунок 27"/>
            <p:cNvPicPr/>
            <p:nvPr/>
          </p:nvPicPr>
          <p:blipFill rotWithShape="1">
            <a:blip r:embed="rId2"/>
            <a:srcRect l="80637" t="65488" r="10695" b="19951"/>
            <a:stretch/>
          </p:blipFill>
          <p:spPr>
            <a:xfrm>
              <a:off x="6749994" y="3327805"/>
              <a:ext cx="514905" cy="486546"/>
            </a:xfrm>
            <a:prstGeom prst="roundRect">
              <a:avLst/>
            </a:prstGeom>
            <a:ln w="19050"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699062" y="3862603"/>
              <a:ext cx="1073570" cy="264402"/>
            </a:xfrm>
            <a:prstGeom prst="roundRect">
              <a:avLst/>
            </a:prstGeom>
            <a:noFill/>
            <a:ln w="19050">
              <a:noFill/>
            </a:ln>
            <a:effectLst/>
          </p:spPr>
          <p:txBody>
            <a:bodyPr wrap="square" lIns="0" rtlCol="0">
              <a:spAutoFit/>
            </a:bodyPr>
            <a:lstStyle/>
            <a:p>
              <a:r>
                <a:rPr lang="ru-RU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los Text" pitchFamily="34" charset="0"/>
                  <a:ea typeface="Golos Text" pitchFamily="34" charset="0"/>
                  <a:cs typeface="BrowalliaUPC" pitchFamily="34" charset="-34"/>
                </a:rPr>
                <a:t>Получить</a:t>
              </a:r>
            </a:p>
            <a:p>
              <a:r>
                <a:rPr lang="ru-RU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los Text" pitchFamily="34" charset="0"/>
                  <a:ea typeface="Golos Text" pitchFamily="34" charset="0"/>
                  <a:cs typeface="BrowalliaUPC" pitchFamily="34" charset="-34"/>
                </a:rPr>
                <a:t> свидетельство ИНН</a:t>
              </a:r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los Text" pitchFamily="34" charset="0"/>
                <a:ea typeface="Golos Text" pitchFamily="34" charset="0"/>
                <a:cs typeface="BrowalliaUPC" pitchFamily="34" charset="-34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660232" y="3284984"/>
              <a:ext cx="1152128" cy="1016578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43" name="Picture 8" descr="U:\RsN#2\ЖилинаПЮ\2\Новая папка (4)\Screenshot_20230123_143625_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2" b="5814"/>
          <a:stretch/>
        </p:blipFill>
        <p:spPr bwMode="auto">
          <a:xfrm>
            <a:off x="4216533" y="2555776"/>
            <a:ext cx="2088233" cy="1440160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216533" y="4067944"/>
            <a:ext cx="2232248" cy="76944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Раздел  «Услуги», вкладка «Запросить справку (документы)/</a:t>
            </a:r>
          </a:p>
          <a:p>
            <a:r>
              <a:rPr lang="ru-RU" sz="1100" dirty="0">
                <a:latin typeface="Golos Text" pitchFamily="34" charset="0"/>
                <a:ea typeface="Golos Text" pitchFamily="34" charset="0"/>
              </a:rPr>
              <a:t>Запрос свидетельства ИНН»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1948281" y="5436096"/>
            <a:ext cx="2952328" cy="576064"/>
            <a:chOff x="5943309" y="4236293"/>
            <a:chExt cx="2009292" cy="437027"/>
          </a:xfrm>
        </p:grpSpPr>
        <p:pic>
          <p:nvPicPr>
            <p:cNvPr id="50" name="Picture 9" descr="U:\RsN#2\ЖилинаПЮ\2\Новая папка (4)\Screenshot_20230123_143637_ 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t="83860" r="19129" b="9275"/>
            <a:stretch/>
          </p:blipFill>
          <p:spPr bwMode="auto">
            <a:xfrm>
              <a:off x="5943309" y="4259908"/>
              <a:ext cx="2009292" cy="413412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Скругленный прямоугольник 50"/>
            <p:cNvSpPr/>
            <p:nvPr/>
          </p:nvSpPr>
          <p:spPr>
            <a:xfrm>
              <a:off x="5943309" y="4236293"/>
              <a:ext cx="2009292" cy="437027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6" name="Соединительная линия уступом 5"/>
          <p:cNvCxnSpPr>
            <a:endCxn id="50" idx="1"/>
          </p:cNvCxnSpPr>
          <p:nvPr/>
        </p:nvCxnSpPr>
        <p:spPr>
          <a:xfrm rot="16200000" flipH="1">
            <a:off x="1346433" y="5137844"/>
            <a:ext cx="735644" cy="468051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46" idx="2"/>
            <a:endCxn id="50" idx="3"/>
          </p:cNvCxnSpPr>
          <p:nvPr/>
        </p:nvCxnSpPr>
        <p:spPr>
          <a:xfrm rot="5400000">
            <a:off x="4665480" y="5072514"/>
            <a:ext cx="902307" cy="432048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548680" y="6876256"/>
            <a:ext cx="2520280" cy="504056"/>
            <a:chOff x="4762485" y="5229796"/>
            <a:chExt cx="1847416" cy="459286"/>
          </a:xfrm>
        </p:grpSpPr>
        <p:pic>
          <p:nvPicPr>
            <p:cNvPr id="56" name="Рисунок 55"/>
            <p:cNvPicPr/>
            <p:nvPr/>
          </p:nvPicPr>
          <p:blipFill rotWithShape="1">
            <a:blip r:embed="rId5"/>
            <a:srcRect l="65997" t="17659" r="1192" b="68995"/>
            <a:stretch/>
          </p:blipFill>
          <p:spPr>
            <a:xfrm>
              <a:off x="4762485" y="5243156"/>
              <a:ext cx="1847416" cy="445926"/>
            </a:xfrm>
            <a:prstGeom prst="roundRect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5334461" y="5248945"/>
              <a:ext cx="1044874" cy="369332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abriola" pitchFamily="82" charset="0"/>
                </a:rPr>
                <a:t>ИВАНОВ ИВАН</a:t>
              </a:r>
            </a:p>
            <a:p>
              <a:pPr algn="r"/>
              <a:r>
                <a:rPr lang="ru-RU" sz="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abriola" pitchFamily="82" charset="0"/>
                </a:rPr>
                <a:t>ИВАНОВИЧ</a:t>
              </a:r>
            </a:p>
            <a:p>
              <a:pPr algn="r"/>
              <a:r>
                <a:rPr lang="ru-RU" sz="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380001156854</a:t>
              </a:r>
              <a:endParaRPr lang="ru-RU" sz="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58" name="Рисунок 57"/>
            <p:cNvPicPr/>
            <p:nvPr/>
          </p:nvPicPr>
          <p:blipFill rotWithShape="1">
            <a:blip r:embed="rId5"/>
            <a:srcRect l="65996" t="17659" r="26902" b="68995"/>
            <a:stretch/>
          </p:blipFill>
          <p:spPr>
            <a:xfrm>
              <a:off x="4762485" y="5229796"/>
              <a:ext cx="467732" cy="458365"/>
            </a:xfrm>
            <a:prstGeom prst="roundRect">
              <a:avLst/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59" name="Группа 58"/>
          <p:cNvGrpSpPr/>
          <p:nvPr/>
        </p:nvGrpSpPr>
        <p:grpSpPr>
          <a:xfrm>
            <a:off x="3789040" y="6876256"/>
            <a:ext cx="2485361" cy="504056"/>
            <a:chOff x="7260411" y="5433754"/>
            <a:chExt cx="1784215" cy="437417"/>
          </a:xfrm>
        </p:grpSpPr>
        <p:pic>
          <p:nvPicPr>
            <p:cNvPr id="60" name="Picture 8" descr="U:\RsN#2\ЖилинаПЮ\2\Новая папка (4)\Screenshot_20230123_143625_ 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" t="86044" r="128" b="4178"/>
            <a:stretch/>
          </p:blipFill>
          <p:spPr bwMode="auto">
            <a:xfrm>
              <a:off x="7260411" y="5441918"/>
              <a:ext cx="1784215" cy="429253"/>
            </a:xfrm>
            <a:prstGeom prst="roundRect">
              <a:avLst/>
            </a:prstGeom>
            <a:ln w="19050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U:\RsN#2\ЖилинаПЮ\2\Новая папка (4)\Screenshot_20230123_143625_ 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6" t="87712" r="18525" b="4178"/>
            <a:stretch/>
          </p:blipFill>
          <p:spPr bwMode="auto">
            <a:xfrm>
              <a:off x="8258206" y="5433754"/>
              <a:ext cx="531944" cy="437417"/>
            </a:xfrm>
            <a:prstGeom prst="roundRect">
              <a:avLst/>
            </a:prstGeom>
            <a:ln w="28575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Скругленный прямоугольник 61"/>
          <p:cNvSpPr/>
          <p:nvPr/>
        </p:nvSpPr>
        <p:spPr>
          <a:xfrm>
            <a:off x="548680" y="6228184"/>
            <a:ext cx="5760640" cy="40862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txBody>
          <a:bodyPr wrap="square" lIns="0" tIns="0" bIns="0">
            <a:spAutoFit/>
          </a:bodyPr>
          <a:lstStyle/>
          <a:p>
            <a:r>
              <a:rPr lang="ru-RU" sz="1200" dirty="0">
                <a:latin typeface="Golos Text" pitchFamily="34" charset="0"/>
                <a:ea typeface="Golos Text" pitchFamily="34" charset="0"/>
              </a:rPr>
              <a:t>После выполнения запроса, просмотреть и скачать ИНН можно в разделе «Сообщения»</a:t>
            </a:r>
          </a:p>
        </p:txBody>
      </p:sp>
      <p:pic>
        <p:nvPicPr>
          <p:cNvPr id="27" name="Picture 8" descr="U:\RsN#2\ЖилинаПЮ\2\Новая папка (4)\Screenshot_20230123_143625_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82" r="2288" b="43681"/>
          <a:stretch/>
        </p:blipFill>
        <p:spPr bwMode="auto">
          <a:xfrm>
            <a:off x="4221087" y="2555776"/>
            <a:ext cx="2104025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48680" y="971600"/>
            <a:ext cx="5760640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С помощью сервиса «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Личный кабинет налогоплательщика</a:t>
            </a:r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» можно:</a:t>
            </a:r>
            <a:endParaRPr lang="ru-RU" sz="1600" b="1" dirty="0"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0727" y="1691680"/>
            <a:ext cx="5328593" cy="83099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актуальную информацию об объектах имущества и транспортных средств, о суммах исчисленных и уплаченных налоговых платежей, о наличии переплат, о задолженности по налогам перед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бюджетом.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2578" y="2555776"/>
            <a:ext cx="5336742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Контролировать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состояние расчетов с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бюджетом.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0728" y="2915816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и распечатывать налоговые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уведомления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и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квитанции на оплату налоговых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платежей.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9729" y="3332620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Оплачивать налоговую задолженность и налоговые платежи через банки-партнеры ФНС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России.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0728" y="3851920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Заполнять декларацию по форме 3-НДФЛ в режиме онлайн, направлять в налоговый орган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декларацию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3-НДФЛ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электронном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виде.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9729" y="4453390"/>
            <a:ext cx="532859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Отслеживать статус камеральной налоговой проверки налоговой декларации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3-НДФЛ.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8730" y="4870194"/>
            <a:ext cx="531059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Обращаться в налоговый орган без личного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визита.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7731" y="5286998"/>
            <a:ext cx="5301589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свидетельство о постановке на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учет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налоговом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органе (содержащее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сведения об ИНН)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электронном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виде.</a:t>
            </a:r>
            <a:endParaRPr lang="ru-RU" sz="1200" dirty="0">
              <a:solidFill>
                <a:prstClr val="black"/>
              </a:solidFill>
              <a:latin typeface="Golos Text" pitchFamily="34" charset="0"/>
              <a:ea typeface="Golos Text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16732" y="5703804"/>
            <a:ext cx="5292588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Получать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сведения о своих счетах (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вкладах)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Российских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банках,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подписанные электронной</a:t>
            </a:r>
            <a:r>
              <a:rPr lang="en-US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Golos Text" pitchFamily="34" charset="0"/>
                <a:ea typeface="Golos Text" pitchFamily="34" charset="0"/>
              </a:rPr>
              <a:t>подписью.</a:t>
            </a:r>
            <a:endParaRPr lang="ru-RU" sz="12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851920"/>
            <a:ext cx="376436" cy="3764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691680"/>
            <a:ext cx="376436" cy="37643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2483768"/>
            <a:ext cx="376436" cy="3764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2915816"/>
            <a:ext cx="376436" cy="376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332620"/>
            <a:ext cx="376436" cy="37643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4453390"/>
            <a:ext cx="376436" cy="3764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4870194"/>
            <a:ext cx="376436" cy="3764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5286998"/>
            <a:ext cx="376436" cy="3764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5703804"/>
            <a:ext cx="376436" cy="376436"/>
          </a:xfrm>
          <a:prstGeom prst="rect">
            <a:avLst/>
          </a:prstGeom>
        </p:spPr>
      </p:pic>
      <p:grpSp>
        <p:nvGrpSpPr>
          <p:cNvPr id="40" name="Group 26">
            <a:extLst>
              <a:ext uri="{FF2B5EF4-FFF2-40B4-BE49-F238E27FC236}">
                <a16:creationId xmlns:a16="http://schemas.microsoft.com/office/drawing/2014/main" xmlns="" id="{B36B5624-CAAD-831A-F8B8-4057D2AE281C}"/>
              </a:ext>
            </a:extLst>
          </p:cNvPr>
          <p:cNvGrpSpPr/>
          <p:nvPr/>
        </p:nvGrpSpPr>
        <p:grpSpPr>
          <a:xfrm>
            <a:off x="2276872" y="6264438"/>
            <a:ext cx="2664297" cy="1476212"/>
            <a:chOff x="1714453" y="4846320"/>
            <a:chExt cx="3429094" cy="1856722"/>
          </a:xfrm>
        </p:grpSpPr>
        <p:grpSp>
          <p:nvGrpSpPr>
            <p:cNvPr id="41" name="Group 17">
              <a:extLst>
                <a:ext uri="{FF2B5EF4-FFF2-40B4-BE49-F238E27FC236}">
                  <a16:creationId xmlns:a16="http://schemas.microsoft.com/office/drawing/2014/main" xmlns="" id="{238B66F7-E113-BF5F-F5D9-590345BB5692}"/>
                </a:ext>
              </a:extLst>
            </p:cNvPr>
            <p:cNvGrpSpPr/>
            <p:nvPr/>
          </p:nvGrpSpPr>
          <p:grpSpPr>
            <a:xfrm>
              <a:off x="1714453" y="4846320"/>
              <a:ext cx="3429094" cy="1856722"/>
              <a:chOff x="3609922" y="4997885"/>
              <a:chExt cx="2869258" cy="1553592"/>
            </a:xfrm>
          </p:grpSpPr>
          <p:sp>
            <p:nvSpPr>
              <p:cNvPr id="44" name="Freeform: Shape 4">
                <a:extLst>
                  <a:ext uri="{FF2B5EF4-FFF2-40B4-BE49-F238E27FC236}">
                    <a16:creationId xmlns:a16="http://schemas.microsoft.com/office/drawing/2014/main" xmlns="" id="{567F47A1-E3D4-232D-73AC-72F81A470653}"/>
                  </a:ext>
                </a:extLst>
              </p:cNvPr>
              <p:cNvSpPr/>
              <p:nvPr/>
            </p:nvSpPr>
            <p:spPr>
              <a:xfrm>
                <a:off x="3984175" y="4997885"/>
                <a:ext cx="2120752" cy="1434624"/>
              </a:xfrm>
              <a:custGeom>
                <a:avLst/>
                <a:gdLst>
                  <a:gd name="connsiteX0" fmla="*/ 187482 w 205625"/>
                  <a:gd name="connsiteY0" fmla="*/ 120956 h 139099"/>
                  <a:gd name="connsiteX1" fmla="*/ 18143 w 205625"/>
                  <a:gd name="connsiteY1" fmla="*/ 120956 h 139099"/>
                  <a:gd name="connsiteX2" fmla="*/ 18143 w 205625"/>
                  <a:gd name="connsiteY2" fmla="*/ 18143 h 139099"/>
                  <a:gd name="connsiteX3" fmla="*/ 187482 w 205625"/>
                  <a:gd name="connsiteY3" fmla="*/ 18143 h 139099"/>
                  <a:gd name="connsiteX4" fmla="*/ 187482 w 205625"/>
                  <a:gd name="connsiteY4" fmla="*/ 120956 h 139099"/>
                  <a:gd name="connsiteX5" fmla="*/ 205626 w 205625"/>
                  <a:gd name="connsiteY5" fmla="*/ 12096 h 139099"/>
                  <a:gd name="connsiteX6" fmla="*/ 193530 w 205625"/>
                  <a:gd name="connsiteY6" fmla="*/ 0 h 139099"/>
                  <a:gd name="connsiteX7" fmla="*/ 12096 w 205625"/>
                  <a:gd name="connsiteY7" fmla="*/ 0 h 139099"/>
                  <a:gd name="connsiteX8" fmla="*/ 0 w 205625"/>
                  <a:gd name="connsiteY8" fmla="*/ 12096 h 139099"/>
                  <a:gd name="connsiteX9" fmla="*/ 0 w 205625"/>
                  <a:gd name="connsiteY9" fmla="*/ 139100 h 139099"/>
                  <a:gd name="connsiteX10" fmla="*/ 205626 w 205625"/>
                  <a:gd name="connsiteY10" fmla="*/ 139100 h 139099"/>
                  <a:gd name="connsiteX11" fmla="*/ 205626 w 205625"/>
                  <a:gd name="connsiteY11" fmla="*/ 12096 h 139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5625" h="139099">
                    <a:moveTo>
                      <a:pt x="187482" y="120956"/>
                    </a:moveTo>
                    <a:lnTo>
                      <a:pt x="18143" y="120956"/>
                    </a:lnTo>
                    <a:lnTo>
                      <a:pt x="18143" y="18143"/>
                    </a:lnTo>
                    <a:lnTo>
                      <a:pt x="187482" y="18143"/>
                    </a:lnTo>
                    <a:lnTo>
                      <a:pt x="187482" y="120956"/>
                    </a:lnTo>
                    <a:close/>
                    <a:moveTo>
                      <a:pt x="205626" y="12096"/>
                    </a:moveTo>
                    <a:cubicBezTo>
                      <a:pt x="205626" y="5443"/>
                      <a:pt x="200183" y="0"/>
                      <a:pt x="193530" y="0"/>
                    </a:cubicBezTo>
                    <a:lnTo>
                      <a:pt x="12096" y="0"/>
                    </a:lnTo>
                    <a:cubicBezTo>
                      <a:pt x="5443" y="0"/>
                      <a:pt x="0" y="5443"/>
                      <a:pt x="0" y="12096"/>
                    </a:cubicBezTo>
                    <a:lnTo>
                      <a:pt x="0" y="139100"/>
                    </a:lnTo>
                    <a:lnTo>
                      <a:pt x="205626" y="139100"/>
                    </a:lnTo>
                    <a:lnTo>
                      <a:pt x="205626" y="12096"/>
                    </a:lnTo>
                    <a:close/>
                  </a:path>
                </a:pathLst>
              </a:custGeom>
              <a:solidFill>
                <a:srgbClr val="00B0F0"/>
              </a:solidFill>
              <a:ln w="29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Golos Text" panose="020B0604020202020204" charset="0"/>
                  <a:ea typeface="Golos Text" panose="020B0604020202020204" charset="0"/>
                </a:endParaRPr>
              </a:p>
            </p:txBody>
          </p:sp>
          <p:sp>
            <p:nvSpPr>
              <p:cNvPr id="45" name="Freeform: Shape 5">
                <a:extLst>
                  <a:ext uri="{FF2B5EF4-FFF2-40B4-BE49-F238E27FC236}">
                    <a16:creationId xmlns:a16="http://schemas.microsoft.com/office/drawing/2014/main" xmlns="" id="{810D9F37-EB68-D765-FAAC-F0F10A30D794}"/>
                  </a:ext>
                </a:extLst>
              </p:cNvPr>
              <p:cNvSpPr/>
              <p:nvPr/>
            </p:nvSpPr>
            <p:spPr>
              <a:xfrm>
                <a:off x="3609922" y="6364356"/>
                <a:ext cx="2869258" cy="187121"/>
              </a:xfrm>
              <a:custGeom>
                <a:avLst/>
                <a:gdLst>
                  <a:gd name="connsiteX0" fmla="*/ 157243 w 278199"/>
                  <a:gd name="connsiteY0" fmla="*/ 0 h 18143"/>
                  <a:gd name="connsiteX1" fmla="*/ 157243 w 278199"/>
                  <a:gd name="connsiteY1" fmla="*/ 3024 h 18143"/>
                  <a:gd name="connsiteX2" fmla="*/ 154219 w 278199"/>
                  <a:gd name="connsiteY2" fmla="*/ 6048 h 18143"/>
                  <a:gd name="connsiteX3" fmla="*/ 123980 w 278199"/>
                  <a:gd name="connsiteY3" fmla="*/ 6048 h 18143"/>
                  <a:gd name="connsiteX4" fmla="*/ 120956 w 278199"/>
                  <a:gd name="connsiteY4" fmla="*/ 3024 h 18143"/>
                  <a:gd name="connsiteX5" fmla="*/ 120956 w 278199"/>
                  <a:gd name="connsiteY5" fmla="*/ 0 h 18143"/>
                  <a:gd name="connsiteX6" fmla="*/ 0 w 278199"/>
                  <a:gd name="connsiteY6" fmla="*/ 0 h 18143"/>
                  <a:gd name="connsiteX7" fmla="*/ 0 w 278199"/>
                  <a:gd name="connsiteY7" fmla="*/ 6048 h 18143"/>
                  <a:gd name="connsiteX8" fmla="*/ 12096 w 278199"/>
                  <a:gd name="connsiteY8" fmla="*/ 18143 h 18143"/>
                  <a:gd name="connsiteX9" fmla="*/ 266104 w 278199"/>
                  <a:gd name="connsiteY9" fmla="*/ 18143 h 18143"/>
                  <a:gd name="connsiteX10" fmla="*/ 278199 w 278199"/>
                  <a:gd name="connsiteY10" fmla="*/ 6048 h 18143"/>
                  <a:gd name="connsiteX11" fmla="*/ 278199 w 278199"/>
                  <a:gd name="connsiteY11" fmla="*/ 0 h 18143"/>
                  <a:gd name="connsiteX12" fmla="*/ 157243 w 278199"/>
                  <a:gd name="connsiteY12" fmla="*/ 0 h 18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8199" h="18143">
                    <a:moveTo>
                      <a:pt x="157243" y="0"/>
                    </a:moveTo>
                    <a:lnTo>
                      <a:pt x="157243" y="3024"/>
                    </a:lnTo>
                    <a:cubicBezTo>
                      <a:pt x="157243" y="4838"/>
                      <a:pt x="156034" y="6048"/>
                      <a:pt x="154219" y="6048"/>
                    </a:cubicBezTo>
                    <a:lnTo>
                      <a:pt x="123980" y="6048"/>
                    </a:lnTo>
                    <a:cubicBezTo>
                      <a:pt x="122166" y="6048"/>
                      <a:pt x="120956" y="4838"/>
                      <a:pt x="120956" y="3024"/>
                    </a:cubicBezTo>
                    <a:lnTo>
                      <a:pt x="120956" y="0"/>
                    </a:lnTo>
                    <a:lnTo>
                      <a:pt x="0" y="0"/>
                    </a:lnTo>
                    <a:lnTo>
                      <a:pt x="0" y="6048"/>
                    </a:lnTo>
                    <a:cubicBezTo>
                      <a:pt x="0" y="12700"/>
                      <a:pt x="5443" y="18143"/>
                      <a:pt x="12096" y="18143"/>
                    </a:cubicBezTo>
                    <a:lnTo>
                      <a:pt x="266104" y="18143"/>
                    </a:lnTo>
                    <a:cubicBezTo>
                      <a:pt x="272756" y="18143"/>
                      <a:pt x="278199" y="12700"/>
                      <a:pt x="278199" y="6048"/>
                    </a:cubicBezTo>
                    <a:lnTo>
                      <a:pt x="278199" y="0"/>
                    </a:lnTo>
                    <a:lnTo>
                      <a:pt x="157243" y="0"/>
                    </a:lnTo>
                    <a:close/>
                  </a:path>
                </a:pathLst>
              </a:custGeom>
              <a:solidFill>
                <a:srgbClr val="C9EAFA"/>
              </a:solidFill>
              <a:ln w="1213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 dirty="0">
                  <a:latin typeface="Golos Text" panose="020B0604020202020204" charset="0"/>
                  <a:ea typeface="Golos Text" panose="020B060402020202020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A776C5B-F25E-8253-45C5-71F6D4B4A1A0}"/>
                </a:ext>
              </a:extLst>
            </p:cNvPr>
            <p:cNvSpPr txBox="1"/>
            <p:nvPr/>
          </p:nvSpPr>
          <p:spPr>
            <a:xfrm>
              <a:off x="2776898" y="5241032"/>
              <a:ext cx="1304203" cy="20323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ru-RU" sz="105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endParaRPr>
            </a:p>
          </p:txBody>
        </p:sp>
        <p:pic>
          <p:nvPicPr>
            <p:cNvPr id="43" name="Graphic 20" descr="Badge Tick1 with solid fill">
              <a:extLst>
                <a:ext uri="{FF2B5EF4-FFF2-40B4-BE49-F238E27FC236}">
                  <a16:creationId xmlns:a16="http://schemas.microsoft.com/office/drawing/2014/main" xmlns="" id="{9934F9CF-7C33-2181-E1C0-DEF2175F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97304" y="5978116"/>
              <a:ext cx="307413" cy="307413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2780928" y="6444208"/>
            <a:ext cx="16561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«Личный кабинет налогоплательщика </a:t>
            </a:r>
          </a:p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для физических лиц» - </a:t>
            </a:r>
          </a:p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помощник в общении </a:t>
            </a:r>
          </a:p>
          <a:p>
            <a:pPr algn="ctr"/>
            <a:r>
              <a:rPr lang="ru-RU" sz="900" b="1" dirty="0" smtClean="0">
                <a:latin typeface="Golos Text" pitchFamily="34" charset="0"/>
                <a:ea typeface="Golos Text" pitchFamily="34" charset="0"/>
              </a:rPr>
              <a:t>с налоговой инспекцией</a:t>
            </a:r>
            <a:endParaRPr lang="ru-RU" sz="900" b="1" dirty="0">
              <a:latin typeface="Golos Text" pitchFamily="34" charset="0"/>
              <a:ea typeface="Golos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409</Words>
  <Application>Microsoft Office PowerPoint</Application>
  <PresentationFormat>Экран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Жилина Полина Юрьевна</dc:creator>
  <cp:lastModifiedBy>Бычкова Елена Николаевна</cp:lastModifiedBy>
  <cp:revision>101</cp:revision>
  <cp:lastPrinted>2023-01-26T06:01:10Z</cp:lastPrinted>
  <dcterms:created xsi:type="dcterms:W3CDTF">2023-01-25T07:58:40Z</dcterms:created>
  <dcterms:modified xsi:type="dcterms:W3CDTF">2023-09-20T04:03:04Z</dcterms:modified>
</cp:coreProperties>
</file>